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8.xml.rels" ContentType="application/vnd.openxmlformats-package.relationships+xml"/>
  <Override PartName="/ppt/notesSlides/notesSlide28.xml" ContentType="application/vnd.openxmlformats-officedocument.presentationml.notesSlide+xml"/>
  <Override PartName="/ppt/_rels/presentation.xml.rels" ContentType="application/vnd.openxmlformats-package.relationships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6.png" ContentType="image/png"/>
  <Override PartName="/ppt/media/image2.png" ContentType="image/png"/>
  <Override PartName="/ppt/media/image15.png" ContentType="image/png"/>
  <Override PartName="/ppt/media/image1.png" ContentType="image/png"/>
  <Override PartName="/ppt/slides/_rels/slide29.xml.rels" ContentType="application/vnd.openxmlformats-package.relationships+xml"/>
  <Override PartName="/ppt/slides/_rels/slide28.xml.rels" ContentType="application/vnd.openxmlformats-package.relationships+xml"/>
  <Override PartName="/ppt/slides/_rels/slide8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2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.xml.rels" ContentType="application/vnd.openxmlformats-package.relationships+xml"/>
  <Override PartName="/ppt/slides/_rels/slide27.xml.rels" ContentType="application/vnd.openxmlformats-package.relationships+xml"/>
  <Override PartName="/ppt/slides/_rels/slide21.xml.rels" ContentType="application/vnd.openxmlformats-package.relationships+xml"/>
  <Override PartName="/ppt/slides/_rels/slide5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8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6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13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slideLayout2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&lt;header&gt;</a:t>
            </a:r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86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en-US"/>
              <a:t>&lt;footer&gt;</a:t>
            </a:r>
            <a:endParaRPr/>
          </a:p>
        </p:txBody>
      </p:sp>
      <p:sp>
        <p:nvSpPr>
          <p:cNvPr id="87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749474FC-6F87-4C98-9ACC-7CF6C2990B2A}" type="slidenum">
              <a:rPr lang="en-US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154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D67D19F5-82D4-48ED-8452-B58059C3CCD4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815292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12720" y="3947760"/>
            <a:ext cx="815292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790160" y="394776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12720" y="394776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612720" y="1600200"/>
            <a:ext cx="8152920" cy="44956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612720" y="228600"/>
            <a:ext cx="8152920" cy="58669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12720" y="394776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12720" y="1600200"/>
            <a:ext cx="8152920" cy="44956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790160" y="394776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12720" y="3947760"/>
            <a:ext cx="81525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815292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12720" y="3947760"/>
            <a:ext cx="815292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790160" y="394776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12720" y="394776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12720" y="228600"/>
            <a:ext cx="8152920" cy="58669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12720" y="394776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44953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790160" y="394776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1272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790160" y="1600200"/>
            <a:ext cx="39783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12720" y="3947760"/>
            <a:ext cx="8152560" cy="2143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ebddc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1234440"/>
            <a:ext cx="9143640" cy="31968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" name="CustomShape 2"/>
          <p:cNvSpPr/>
          <p:nvPr/>
        </p:nvSpPr>
        <p:spPr>
          <a:xfrm>
            <a:off x="0" y="1280160"/>
            <a:ext cx="533160" cy="228240"/>
          </a:xfrm>
          <a:prstGeom prst="rect">
            <a:avLst/>
          </a:prstGeom>
          <a:solidFill>
            <a:srgbClr val="dd8047"/>
          </a:solidFill>
        </p:spPr>
      </p:sp>
      <p:sp>
        <p:nvSpPr>
          <p:cNvPr id="2" name="CustomShape 3"/>
          <p:cNvSpPr/>
          <p:nvPr/>
        </p:nvSpPr>
        <p:spPr>
          <a:xfrm>
            <a:off x="590400" y="1280160"/>
            <a:ext cx="8553240" cy="228240"/>
          </a:xfrm>
          <a:prstGeom prst="rect">
            <a:avLst/>
          </a:prstGeom>
          <a:solidFill>
            <a:srgbClr val="94b6d2"/>
          </a:solidFill>
        </p:spPr>
      </p:sp>
      <p:sp>
        <p:nvSpPr>
          <p:cNvPr id="3" name="CustomShape 4"/>
          <p:cNvSpPr/>
          <p:nvPr/>
        </p:nvSpPr>
        <p:spPr>
          <a:xfrm>
            <a:off x="0" y="5970960"/>
            <a:ext cx="9143640" cy="88668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CustomShape 5"/>
          <p:cNvSpPr/>
          <p:nvPr/>
        </p:nvSpPr>
        <p:spPr>
          <a:xfrm>
            <a:off x="-9000" y="6053400"/>
            <a:ext cx="2248920" cy="712800"/>
          </a:xfrm>
          <a:prstGeom prst="rect">
            <a:avLst/>
          </a:prstGeom>
          <a:solidFill>
            <a:srgbClr val="dd8047"/>
          </a:solidFill>
        </p:spPr>
      </p:sp>
      <p:sp>
        <p:nvSpPr>
          <p:cNvPr id="5" name="CustomShape 6"/>
          <p:cNvSpPr/>
          <p:nvPr/>
        </p:nvSpPr>
        <p:spPr>
          <a:xfrm>
            <a:off x="2359080" y="6044040"/>
            <a:ext cx="6784560" cy="712800"/>
          </a:xfrm>
          <a:prstGeom prst="rect">
            <a:avLst/>
          </a:prstGeom>
          <a:solidFill>
            <a:srgbClr val="94b6d2"/>
          </a:solidFill>
        </p:spPr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2362320" y="4038480"/>
            <a:ext cx="6476760" cy="1828440"/>
          </a:xfrm>
          <a:prstGeom prst="rect">
            <a:avLst/>
          </a:prstGeom>
        </p:spPr>
        <p:txBody>
          <a:bodyPr anchor="b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Click to edit the title text formatClick to edit Master title style</a:t>
            </a:r>
            <a:endParaRPr/>
          </a:p>
        </p:txBody>
      </p:sp>
      <p:sp>
        <p:nvSpPr>
          <p:cNvPr id="7" name="PlaceHolder 8"/>
          <p:cNvSpPr>
            <a:spLocks noGrp="1"/>
          </p:cNvSpPr>
          <p:nvPr>
            <p:ph type="dt"/>
          </p:nvPr>
        </p:nvSpPr>
        <p:spPr>
          <a:xfrm>
            <a:off x="76320" y="6068520"/>
            <a:ext cx="2057040" cy="68544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Tw Cen MT"/>
              </a:rPr>
              <a:t>4/25/13</a:t>
            </a:r>
            <a:endParaRPr/>
          </a:p>
        </p:txBody>
      </p:sp>
      <p:sp>
        <p:nvSpPr>
          <p:cNvPr id="8" name="PlaceHolder 9"/>
          <p:cNvSpPr>
            <a:spLocks noGrp="1"/>
          </p:cNvSpPr>
          <p:nvPr>
            <p:ph type="ftr"/>
          </p:nvPr>
        </p:nvSpPr>
        <p:spPr>
          <a:xfrm>
            <a:off x="2085480" y="236520"/>
            <a:ext cx="5866920" cy="36468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9" name="PlaceHolder 10"/>
          <p:cNvSpPr>
            <a:spLocks noGrp="1"/>
          </p:cNvSpPr>
          <p:nvPr>
            <p:ph type="sldNum"/>
          </p:nvPr>
        </p:nvSpPr>
        <p:spPr>
          <a:xfrm>
            <a:off x="8001000" y="228600"/>
            <a:ext cx="837720" cy="3805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95899617-0507-45B1-8526-EF150AF54F3A}" type="slidenum">
              <a:rPr lang="en-US">
                <a:solidFill>
                  <a:srgbClr val="775f55"/>
                </a:solidFill>
                <a:latin typeface="Tw Cen MT"/>
              </a:rPr>
              <a:t>&lt;number&gt;</a:t>
            </a:fld>
            <a:endParaRPr/>
          </a:p>
        </p:txBody>
      </p:sp>
      <p:sp>
        <p:nvSpPr>
          <p:cNvPr id="10" name="PlaceHolder 11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0" y="1234440"/>
            <a:ext cx="9143640" cy="31968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4" name="CustomShape 2"/>
          <p:cNvSpPr/>
          <p:nvPr/>
        </p:nvSpPr>
        <p:spPr>
          <a:xfrm>
            <a:off x="0" y="1280160"/>
            <a:ext cx="533160" cy="228240"/>
          </a:xfrm>
          <a:prstGeom prst="rect">
            <a:avLst/>
          </a:prstGeom>
          <a:solidFill>
            <a:srgbClr val="dd8047"/>
          </a:solidFill>
        </p:spPr>
      </p:sp>
      <p:sp>
        <p:nvSpPr>
          <p:cNvPr id="45" name="CustomShape 3"/>
          <p:cNvSpPr/>
          <p:nvPr/>
        </p:nvSpPr>
        <p:spPr>
          <a:xfrm>
            <a:off x="590400" y="1280160"/>
            <a:ext cx="8553240" cy="228240"/>
          </a:xfrm>
          <a:prstGeom prst="rect">
            <a:avLst/>
          </a:prstGeom>
          <a:solidFill>
            <a:srgbClr val="94b6d2"/>
          </a:solidFill>
        </p:spPr>
      </p:sp>
      <p:sp>
        <p:nvSpPr>
          <p:cNvPr id="46" name="PlaceHolder 4"/>
          <p:cNvSpPr>
            <a:spLocks noGrp="1"/>
          </p:cNvSpPr>
          <p:nvPr>
            <p:ph type="title"/>
          </p:nvPr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Click to edit the title text formatClick to edit Master title style</a:t>
            </a:r>
            <a:endParaRPr/>
          </a:p>
        </p:txBody>
      </p:sp>
      <p:sp>
        <p:nvSpPr>
          <p:cNvPr id="47" name="PlaceHolder 5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Tw Cen MT"/>
              </a:rPr>
              <a:t>4/25/13</a:t>
            </a:r>
            <a:endParaRPr/>
          </a:p>
        </p:txBody>
      </p:sp>
      <p:sp>
        <p:nvSpPr>
          <p:cNvPr id="48" name="PlaceHolder 6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49" name="PlaceHolder 7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E40D52C0-8003-4BA8-84F9-F40F9B68CFB0}" type="slidenum">
              <a:rPr lang="en-US">
                <a:solidFill>
                  <a:srgbClr val="ffffff"/>
                </a:solidFill>
                <a:latin typeface="Tw Cen MT"/>
              </a:rPr>
              <a:t>&lt;number&gt;</a:t>
            </a:fld>
            <a:endParaRPr/>
          </a:p>
        </p:txBody>
      </p:sp>
      <p:sp>
        <p:nvSpPr>
          <p:cNvPr id="50" name="PlaceHolder 8"/>
          <p:cNvSpPr>
            <a:spLocks noGrp="1"/>
          </p:cNvSpPr>
          <p:nvPr>
            <p:ph type="body"/>
          </p:nvPr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buSzPct val="45000"/>
              <a:buFont typeface="StarSymbol"/>
              <a:buChar char="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000">
                <a:solidFill>
                  <a:srgbClr val="000000"/>
                </a:solidFill>
                <a:latin typeface="Tw Cen MT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65000"/>
              <a:buFont charset="2" typeface="Wingdings"/>
              <a:buChar char=""/>
            </a:pPr>
            <a:r>
              <a:rPr lang="en-US" sz="2000">
                <a:solidFill>
                  <a:srgbClr val="000000"/>
                </a:solidFill>
                <a:latin typeface="Tw Cen MT"/>
              </a:rPr>
              <a:t>Fifth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2362320" y="4038480"/>
            <a:ext cx="6476760" cy="1828440"/>
          </a:xfrm>
          <a:prstGeom prst="rect">
            <a:avLst/>
          </a:prstGeom>
        </p:spPr>
        <p:txBody>
          <a:bodyPr anchor="b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Finding a Needle in a Haystack: Facebook’s Photo Storage</a:t>
            </a:r>
            <a:r>
              <a:rPr lang="en-US" sz="4400">
                <a:solidFill>
                  <a:srgbClr val="775f55"/>
                </a:solidFill>
                <a:latin typeface="Tw Cen MT"/>
              </a:rPr>
              <a:t>	</a:t>
            </a:r>
            <a:endParaRPr/>
          </a:p>
        </p:txBody>
      </p:sp>
      <p:sp>
        <p:nvSpPr>
          <p:cNvPr id="89" name="TextShape 2"/>
          <p:cNvSpPr txBox="1"/>
          <p:nvPr/>
        </p:nvSpPr>
        <p:spPr>
          <a:xfrm>
            <a:off x="2362320" y="6050160"/>
            <a:ext cx="6705360" cy="68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2400">
                <a:solidFill>
                  <a:srgbClr val="ffffff"/>
                </a:solidFill>
                <a:latin typeface="Tw Cen MT"/>
              </a:rPr>
              <a:t>Original work by Beaver, et al.</a:t>
            </a:r>
            <a:r>
              <a:rPr lang="en-US" sz="2400">
                <a:solidFill>
                  <a:srgbClr val="ffffff"/>
                </a:solidFill>
                <a:latin typeface="Tw Cen MT"/>
              </a:rPr>
              <a:t>
</a:t>
            </a:r>
            <a:r>
              <a:rPr lang="en-US" sz="2400">
                <a:solidFill>
                  <a:srgbClr val="ffffff"/>
                </a:solidFill>
                <a:latin typeface="Tw Cen MT"/>
              </a:rPr>
              <a:t>Presented by Tim Calloway</a:t>
            </a:r>
            <a:endParaRPr/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Enter Haystack</a:t>
            </a:r>
            <a:endParaRPr/>
          </a:p>
        </p:txBody>
      </p:sp>
      <p:pic>
        <p:nvPicPr>
          <p:cNvPr descr="" id="107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2209680" y="1600200"/>
            <a:ext cx="4952520" cy="4952520"/>
          </a:xfrm>
          <a:prstGeom prst="rect">
            <a:avLst/>
          </a:prstGeom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Step-through of Operation</a:t>
            </a:r>
            <a:endParaRPr/>
          </a:p>
        </p:txBody>
      </p:sp>
      <p:sp>
        <p:nvSpPr>
          <p:cNvPr id="109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User visits page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Web server receives the request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Uses Haystack Directory to construct URL for each photo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http://</a:t>
            </a:r>
            <a:r>
              <a:rPr b="1" lang="en-US" sz="2300">
                <a:solidFill>
                  <a:srgbClr val="ff0000"/>
                </a:solidFill>
                <a:latin typeface="Tw Cen MT"/>
              </a:rPr>
              <a:t>&lt;CDN&gt;</a:t>
            </a:r>
            <a:r>
              <a:rPr lang="en-US" sz="2300">
                <a:solidFill>
                  <a:srgbClr val="000000"/>
                </a:solidFill>
                <a:latin typeface="Tw Cen MT"/>
              </a:rPr>
              <a:t>/</a:t>
            </a:r>
            <a:r>
              <a:rPr b="1" lang="en-US" sz="2300">
                <a:solidFill>
                  <a:srgbClr val="0070c0"/>
                </a:solidFill>
                <a:latin typeface="Tw Cen MT"/>
              </a:rPr>
              <a:t>&lt;Cache&gt;</a:t>
            </a:r>
            <a:r>
              <a:rPr lang="en-US" sz="2300">
                <a:solidFill>
                  <a:srgbClr val="000000"/>
                </a:solidFill>
                <a:latin typeface="Tw Cen MT"/>
              </a:rPr>
              <a:t>/</a:t>
            </a:r>
            <a:r>
              <a:rPr b="1" lang="en-US" sz="2300">
                <a:solidFill>
                  <a:srgbClr val="00b050"/>
                </a:solidFill>
                <a:latin typeface="Tw Cen MT"/>
              </a:rPr>
              <a:t>&lt;Machine id&gt;</a:t>
            </a:r>
            <a:r>
              <a:rPr lang="en-US" sz="2300">
                <a:solidFill>
                  <a:srgbClr val="000000"/>
                </a:solidFill>
                <a:latin typeface="Tw Cen MT"/>
              </a:rPr>
              <a:t>/</a:t>
            </a:r>
            <a:r>
              <a:rPr b="1" lang="en-US" sz="2300">
                <a:solidFill>
                  <a:srgbClr val="7030a0"/>
                </a:solidFill>
                <a:latin typeface="Tw Cen MT"/>
              </a:rPr>
              <a:t>&lt;Logical volume, Photo&gt;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ff0000"/>
                </a:solidFill>
                <a:latin typeface="Tw Cen MT"/>
              </a:rPr>
              <a:t>From which CDN to request the photo</a:t>
            </a:r>
            <a:endParaRPr/>
          </a:p>
          <a:p>
            <a:pPr lvl="3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000">
                <a:solidFill>
                  <a:srgbClr val="000000"/>
                </a:solidFill>
                <a:latin typeface="Tw Cen MT"/>
              </a:rPr>
              <a:t>This portion may be omitted if the photo is available directly from the Cache</a:t>
            </a:r>
            <a:endParaRPr/>
          </a:p>
          <a:p>
            <a:pPr lvl="3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000">
                <a:solidFill>
                  <a:srgbClr val="000000"/>
                </a:solidFill>
                <a:latin typeface="Tw Cen MT"/>
              </a:rPr>
              <a:t>If CDN is unsuccessful, contacts the Cache</a:t>
            </a:r>
            <a:endParaRPr/>
          </a:p>
          <a:p>
            <a:endParaRPr/>
          </a:p>
          <a:p>
            <a:endParaRPr/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</a:t>
            </a:r>
            <a:endParaRPr/>
          </a:p>
        </p:txBody>
      </p:sp>
      <p:pic>
        <p:nvPicPr>
          <p:cNvPr descr="" id="111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2209680" y="1600200"/>
            <a:ext cx="4952520" cy="4952520"/>
          </a:xfrm>
          <a:prstGeom prst="rect">
            <a:avLst/>
          </a:prstGeom>
        </p:spPr>
      </p:pic>
      <p:sp>
        <p:nvSpPr>
          <p:cNvPr id="112" name="CustomShape 2"/>
          <p:cNvSpPr/>
          <p:nvPr/>
        </p:nvSpPr>
        <p:spPr>
          <a:xfrm>
            <a:off x="2057400" y="1600200"/>
            <a:ext cx="1523520" cy="837720"/>
          </a:xfrm>
          <a:prstGeom prst="rect">
            <a:avLst/>
          </a:prstGeom>
          <a:ln w="76320">
            <a:solidFill>
              <a:srgbClr val="ff0000"/>
            </a:solidFill>
            <a:round/>
          </a:ln>
        </p:spPr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Directory</a:t>
            </a:r>
            <a:endParaRPr/>
          </a:p>
        </p:txBody>
      </p:sp>
      <p:sp>
        <p:nvSpPr>
          <p:cNvPr id="114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Four main functions…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Provides a mapping from logical volumes to physical volumes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Load balances writes across logical volumes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Determines whether a photo request should be handled by the CDN or by the Haystack Cache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Identifies logical volumes that are read-only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Operational reasons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Reached storage capacity</a:t>
            </a:r>
            <a:endParaRPr/>
          </a:p>
          <a:p>
            <a:endParaRPr/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</a:t>
            </a:r>
            <a:endParaRPr/>
          </a:p>
        </p:txBody>
      </p:sp>
      <p:pic>
        <p:nvPicPr>
          <p:cNvPr descr="" id="116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2209680" y="1600200"/>
            <a:ext cx="4952520" cy="4952520"/>
          </a:xfrm>
          <a:prstGeom prst="rect">
            <a:avLst/>
          </a:prstGeom>
        </p:spPr>
      </p:pic>
      <p:sp>
        <p:nvSpPr>
          <p:cNvPr id="117" name="CustomShape 2"/>
          <p:cNvSpPr/>
          <p:nvPr/>
        </p:nvSpPr>
        <p:spPr>
          <a:xfrm>
            <a:off x="5257800" y="3276720"/>
            <a:ext cx="1447560" cy="837720"/>
          </a:xfrm>
          <a:prstGeom prst="rect">
            <a:avLst/>
          </a:prstGeom>
          <a:ln w="76320">
            <a:solidFill>
              <a:srgbClr val="ff0000"/>
            </a:solidFill>
            <a:round/>
          </a:ln>
        </p:spPr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Cache</a:t>
            </a:r>
            <a:endParaRPr/>
          </a:p>
        </p:txBody>
      </p:sp>
      <p:sp>
        <p:nvSpPr>
          <p:cNvPr id="119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Distributed hash table, uses photo’s id to locate cached data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Receives HTTP requests from CDNs and browsers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If photo is in Cache, return the photo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If photo is not in Cache, fetches photo from the Haystack Store and returns the photo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Add a photo to Cache if two conditions are met…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The request comes directly from a browser, not the CDN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The photo is fetched from a write-enabled Store machine</a:t>
            </a:r>
            <a:endParaRPr/>
          </a:p>
          <a:p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Cache Hit Rate</a:t>
            </a:r>
            <a:endParaRPr/>
          </a:p>
        </p:txBody>
      </p:sp>
      <p:pic>
        <p:nvPicPr>
          <p:cNvPr descr="" id="121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1676520" y="1635840"/>
            <a:ext cx="5714640" cy="5221800"/>
          </a:xfrm>
          <a:prstGeom prst="rect">
            <a:avLst/>
          </a:prstGeom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</a:t>
            </a:r>
            <a:endParaRPr/>
          </a:p>
        </p:txBody>
      </p:sp>
      <p:pic>
        <p:nvPicPr>
          <p:cNvPr descr="" id="12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2209680" y="1600200"/>
            <a:ext cx="4952520" cy="4952520"/>
          </a:xfrm>
          <a:prstGeom prst="rect">
            <a:avLst/>
          </a:prstGeom>
        </p:spPr>
      </p:pic>
      <p:sp>
        <p:nvSpPr>
          <p:cNvPr id="124" name="CustomShape 2"/>
          <p:cNvSpPr/>
          <p:nvPr/>
        </p:nvSpPr>
        <p:spPr>
          <a:xfrm>
            <a:off x="4876920" y="1676520"/>
            <a:ext cx="2209320" cy="1066320"/>
          </a:xfrm>
          <a:prstGeom prst="rect">
            <a:avLst/>
          </a:prstGeom>
          <a:ln w="76320">
            <a:solidFill>
              <a:srgbClr val="ff0000"/>
            </a:solidFill>
            <a:round/>
          </a:ln>
        </p:spPr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Object</a:t>
            </a:r>
            <a:endParaRPr/>
          </a:p>
        </p:txBody>
      </p:sp>
      <p:pic>
        <p:nvPicPr>
          <p:cNvPr descr="" id="126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1143000" y="1600200"/>
            <a:ext cx="7162560" cy="4973760"/>
          </a:xfrm>
          <a:prstGeom prst="rect">
            <a:avLst/>
          </a:prstGeom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A Closer Look at the Needles…</a:t>
            </a:r>
            <a:endParaRPr/>
          </a:p>
        </p:txBody>
      </p:sp>
      <p:pic>
        <p:nvPicPr>
          <p:cNvPr descr="" id="128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380880" y="3200400"/>
            <a:ext cx="8330760" cy="3657240"/>
          </a:xfrm>
          <a:prstGeom prst="rect">
            <a:avLst/>
          </a:prstGeom>
        </p:spPr>
      </p:pic>
      <p:sp>
        <p:nvSpPr>
          <p:cNvPr id="129" name="CustomShape 2"/>
          <p:cNvSpPr/>
          <p:nvPr/>
        </p:nvSpPr>
        <p:spPr>
          <a:xfrm>
            <a:off x="612720" y="1600200"/>
            <a:ext cx="8152920" cy="15235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A needle is uniquely identified by its &lt;Offset, Key, Alternate Key, Cookie&gt; tuple, where the offset is the needle offset in the haystack store.</a:t>
            </a:r>
            <a:endParaRPr/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Roadmap</a:t>
            </a:r>
            <a:endParaRPr/>
          </a:p>
        </p:txBody>
      </p:sp>
      <p:sp>
        <p:nvSpPr>
          <p:cNvPr id="91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Problem Description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Background and Previous Design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Current Design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Evaluation and Performance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Conclusion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Discussion</a:t>
            </a:r>
            <a:endParaRPr/>
          </a:p>
        </p:txBody>
      </p:sp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Index File</a:t>
            </a:r>
            <a:endParaRPr/>
          </a:p>
        </p:txBody>
      </p:sp>
      <p:pic>
        <p:nvPicPr>
          <p:cNvPr descr="" id="131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914400" y="1676520"/>
            <a:ext cx="7314840" cy="2554200"/>
          </a:xfrm>
          <a:prstGeom prst="rect">
            <a:avLst/>
          </a:prstGeom>
        </p:spPr>
      </p:pic>
      <p:pic>
        <p:nvPicPr>
          <p:cNvPr descr="" id="132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219320" y="4267080"/>
            <a:ext cx="6781320" cy="2410920"/>
          </a:xfrm>
          <a:prstGeom prst="rect">
            <a:avLst/>
          </a:prstGeom>
        </p:spPr>
      </p:pic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Index File</a:t>
            </a:r>
            <a:endParaRPr/>
          </a:p>
        </p:txBody>
      </p:sp>
      <p:sp>
        <p:nvSpPr>
          <p:cNvPr id="134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The index file provides the minimal metadata required to locate a particular needle in the store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Main purpose: allow quick loading of the needle metadata into memory without traversing the larger Haystack store file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Index is usually less than 1% the size of the store file</a:t>
            </a:r>
            <a:endParaRPr/>
          </a:p>
        </p:txBody>
      </p:sp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Store</a:t>
            </a:r>
            <a:endParaRPr/>
          </a:p>
        </p:txBody>
      </p:sp>
      <p:sp>
        <p:nvSpPr>
          <p:cNvPr id="136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Each Store machine manages multiple physical volumes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Can access a photo quickly using only the id of the corresponding logical volume and the file offset of the photo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Handles three types of requests…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Read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Write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Delete</a:t>
            </a:r>
            <a:endParaRPr/>
          </a:p>
        </p:txBody>
      </p:sp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Store Read</a:t>
            </a:r>
            <a:endParaRPr/>
          </a:p>
        </p:txBody>
      </p:sp>
      <p:sp>
        <p:nvSpPr>
          <p:cNvPr id="138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Cache machine supplies the logical volume id, key, alternate key, and cookie to the Store machine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Purpose of the cookie?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Store machine looks up the relevant metadata in its in-memory mappings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Seeks to the appropriate offset in the volume file, reads the entire needle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Verifies cookie and integrity of the data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Returns data to the Cache machine</a:t>
            </a:r>
            <a:endParaRPr/>
          </a:p>
        </p:txBody>
      </p:sp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Store Write</a:t>
            </a:r>
            <a:endParaRPr/>
          </a:p>
        </p:txBody>
      </p:sp>
      <p:sp>
        <p:nvSpPr>
          <p:cNvPr id="140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Web server provides logical volume id, key, alternate key, cookie, and data to Store machines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Store machines synchronously append needle images to physical volume files 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Update in-memory mappings as needed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Store Delete</a:t>
            </a:r>
            <a:endParaRPr/>
          </a:p>
        </p:txBody>
      </p:sp>
      <p:sp>
        <p:nvSpPr>
          <p:cNvPr id="142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Store machine sets the delete flag in both the in-memory mapping and in the volume file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Space occupied by deleted needles is lost!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How to reclaim? 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Compaction!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Important because 25% of photos get deleted in a given year.</a:t>
            </a:r>
            <a:endParaRPr/>
          </a:p>
          <a:p>
            <a:endParaRPr/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Experimental Data</a:t>
            </a:r>
            <a:endParaRPr/>
          </a:p>
        </p:txBody>
      </p:sp>
      <p:pic>
        <p:nvPicPr>
          <p:cNvPr descr="" id="144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981080"/>
            <a:ext cx="9127080" cy="3504960"/>
          </a:xfrm>
          <a:prstGeom prst="rect">
            <a:avLst/>
          </a:prstGeom>
        </p:spPr>
      </p:pic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Production Data</a:t>
            </a:r>
            <a:endParaRPr/>
          </a:p>
        </p:txBody>
      </p:sp>
      <p:pic>
        <p:nvPicPr>
          <p:cNvPr descr="" id="146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228600" y="1523880"/>
            <a:ext cx="4114440" cy="5333760"/>
          </a:xfrm>
          <a:prstGeom prst="rect">
            <a:avLst/>
          </a:prstGeom>
        </p:spPr>
      </p:pic>
      <p:pic>
        <p:nvPicPr>
          <p:cNvPr descr="" id="147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4495680" y="6019920"/>
            <a:ext cx="3657240" cy="837720"/>
          </a:xfrm>
          <a:prstGeom prst="rect">
            <a:avLst/>
          </a:prstGeom>
        </p:spPr>
      </p:pic>
      <p:pic>
        <p:nvPicPr>
          <p:cNvPr descr="" id="148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4724280" y="1828800"/>
            <a:ext cx="3657240" cy="3580920"/>
          </a:xfrm>
          <a:prstGeom prst="rect">
            <a:avLst/>
          </a:prstGeom>
        </p:spPr>
      </p:pic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Haystack Advantages</a:t>
            </a:r>
            <a:endParaRPr/>
          </a:p>
        </p:txBody>
      </p:sp>
      <p:sp>
        <p:nvSpPr>
          <p:cNvPr id="150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Reduced disk I/O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10 TB/node -&gt; 10 GB of metadata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This amount is easily cacheable!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Simplified metadata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No directory structures/file names 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64-bit ID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Results in easier lookups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Single photo serving and storage layer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Direct I/O path between client and storage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Results in higher bandwidth</a:t>
            </a:r>
            <a:endParaRPr/>
          </a:p>
        </p:txBody>
      </p:sp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Discussion/Questions</a:t>
            </a:r>
            <a:endParaRPr/>
          </a:p>
        </p:txBody>
      </p:sp>
      <p:sp>
        <p:nvSpPr>
          <p:cNvPr id="152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Is compaction the best solution? Seems a bit expensive. Better ideas?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What about album level abstraction? 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Important/better if photos from the same album are placed sequentially or at least close together?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Privacy concerns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Are cookies sufficient protection? Is there a better way?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What about security levels in Facebook? How are they enforced with respect to Haystack?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How is consistency maintained between the Haystack and the CDN?</a:t>
            </a:r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Problem Description</a:t>
            </a:r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Facebook stores over 260 billion images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20 PB of data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Users upload one billion new images each week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60 TB of data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Facebook serves over one million images per second at peak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Two types of workloads for image serving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Profile pictures – heavy access, smaller size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Photo albums – intermittent access, higher at beginning, decreasing over time (long tail)</a:t>
            </a:r>
            <a:endParaRPr/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Long Tail Issue</a:t>
            </a:r>
            <a:endParaRPr/>
          </a:p>
        </p:txBody>
      </p:sp>
      <p:pic>
        <p:nvPicPr>
          <p:cNvPr descr="" id="95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1905120" y="1600200"/>
            <a:ext cx="5028840" cy="5105160"/>
          </a:xfrm>
          <a:prstGeom prst="rect">
            <a:avLst/>
          </a:prstGeom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Problem Description</a:t>
            </a:r>
            <a:endParaRPr/>
          </a:p>
        </p:txBody>
      </p:sp>
      <p:sp>
        <p:nvSpPr>
          <p:cNvPr id="97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Four main goals for photo serving method: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High throughput and low latency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Provide a good user experience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Fault-tolerant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Handle server crashes and hard drive failures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Cost-effective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Save money over traditional approaches (reduce reliance on CDNs!)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Simplicity</a:t>
            </a:r>
            <a:endParaRPr/>
          </a:p>
          <a:p>
            <a:pPr lvl="2">
              <a:lnSpc>
                <a:spcPct val="100000"/>
              </a:lnSpc>
              <a:buSzPct val="75000"/>
              <a:buFont charset="2" typeface="Wingdings"/>
              <a:buChar char=""/>
            </a:pPr>
            <a:r>
              <a:rPr lang="en-US" sz="2300">
                <a:solidFill>
                  <a:srgbClr val="000000"/>
                </a:solidFill>
                <a:latin typeface="Tw Cen MT"/>
              </a:rPr>
              <a:t>Make it easy to implement and maintain</a:t>
            </a:r>
            <a:endParaRPr/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Typical Design</a:t>
            </a:r>
            <a:endParaRPr/>
          </a:p>
        </p:txBody>
      </p:sp>
      <p:pic>
        <p:nvPicPr>
          <p:cNvPr descr="" id="99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1600200" y="1828800"/>
            <a:ext cx="5790960" cy="4257720"/>
          </a:xfrm>
          <a:prstGeom prst="rect">
            <a:avLst/>
          </a:prstGeom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Facebook’s Old Design</a:t>
            </a:r>
            <a:endParaRPr/>
          </a:p>
        </p:txBody>
      </p:sp>
      <p:pic>
        <p:nvPicPr>
          <p:cNvPr descr="" id="101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2133720" y="1523880"/>
            <a:ext cx="4952520" cy="4952520"/>
          </a:xfrm>
          <a:prstGeom prst="rect">
            <a:avLst/>
          </a:prstGeom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Old Design</a:t>
            </a:r>
            <a:endParaRPr/>
          </a:p>
        </p:txBody>
      </p:sp>
      <p:sp>
        <p:nvSpPr>
          <p:cNvPr id="103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The old photo infrastructure consisted of several tiers: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Upload tier receives users’ photo uploads, scales the original images and saves them on the NFS storage tier.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Photo serving tier receives HTTP requests for photo images and serves them from the NFS storage tier.</a:t>
            </a:r>
            <a:endParaRPr/>
          </a:p>
          <a:p>
            <a:pPr lvl="1">
              <a:lnSpc>
                <a:spcPct val="100000"/>
              </a:lnSpc>
              <a:buSzPct val="70000"/>
              <a:buFont charset="2" typeface="Wingdings 2"/>
              <a:buChar char=""/>
            </a:pPr>
            <a:r>
              <a:rPr lang="en-US" sz="2600">
                <a:solidFill>
                  <a:srgbClr val="000000"/>
                </a:solidFill>
                <a:latin typeface="Tw Cen MT"/>
              </a:rPr>
              <a:t>NFS storage tier built on top of commercial storage appliances.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612720" y="228600"/>
            <a:ext cx="8152920" cy="9903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en-US" sz="4400">
                <a:solidFill>
                  <a:srgbClr val="775f55"/>
                </a:solidFill>
                <a:latin typeface="Tw Cen MT"/>
              </a:rPr>
              <a:t>Features of Old Design</a:t>
            </a:r>
            <a:endParaRPr/>
          </a:p>
        </p:txBody>
      </p:sp>
      <p:sp>
        <p:nvSpPr>
          <p:cNvPr id="105" name="TextShape 2"/>
          <p:cNvSpPr txBox="1"/>
          <p:nvPr/>
        </p:nvSpPr>
        <p:spPr>
          <a:xfrm>
            <a:off x="612720" y="1600200"/>
            <a:ext cx="8152920" cy="4495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Since each image is stored in its own file, there is an enormous amount of metadata generated on the storage tier due to the namespace directories and file inodes. 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The amount of metadata far exceeds the caching abilities of the NFS storage tier, resulting in multiple I/O operations per photo upload or read request</a:t>
            </a:r>
            <a:endParaRPr/>
          </a:p>
          <a:p>
            <a:pPr>
              <a:lnSpc>
                <a:spcPct val="100000"/>
              </a:lnSpc>
              <a:buSzPct val="60000"/>
              <a:buFont charset="2" typeface="Wingdings"/>
              <a:buChar char=""/>
            </a:pPr>
            <a:r>
              <a:rPr lang="en-US" sz="2900">
                <a:solidFill>
                  <a:srgbClr val="000000"/>
                </a:solidFill>
                <a:latin typeface="Tw Cen MT"/>
              </a:rPr>
              <a:t>High degree of reliance on CDNs = expensive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